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Lst>
  <p:notesMasterIdLst>
    <p:notesMasterId r:id="rId48"/>
  </p:notesMasterIdLst>
  <p:sldIdLst>
    <p:sldId id="257" r:id="rId4"/>
    <p:sldId id="314" r:id="rId5"/>
    <p:sldId id="258" r:id="rId6"/>
    <p:sldId id="261" r:id="rId7"/>
    <p:sldId id="263" r:id="rId8"/>
    <p:sldId id="265" r:id="rId9"/>
    <p:sldId id="266" r:id="rId10"/>
    <p:sldId id="267" r:id="rId11"/>
    <p:sldId id="268" r:id="rId12"/>
    <p:sldId id="305" r:id="rId13"/>
    <p:sldId id="269" r:id="rId14"/>
    <p:sldId id="270" r:id="rId15"/>
    <p:sldId id="271" r:id="rId16"/>
    <p:sldId id="272" r:id="rId17"/>
    <p:sldId id="281" r:id="rId18"/>
    <p:sldId id="306" r:id="rId19"/>
    <p:sldId id="285" r:id="rId20"/>
    <p:sldId id="286" r:id="rId21"/>
    <p:sldId id="287" r:id="rId22"/>
    <p:sldId id="289" r:id="rId23"/>
    <p:sldId id="291" r:id="rId24"/>
    <p:sldId id="292" r:id="rId25"/>
    <p:sldId id="288" r:id="rId26"/>
    <p:sldId id="294" r:id="rId27"/>
    <p:sldId id="302" r:id="rId28"/>
    <p:sldId id="297" r:id="rId29"/>
    <p:sldId id="298" r:id="rId30"/>
    <p:sldId id="299" r:id="rId31"/>
    <p:sldId id="300" r:id="rId32"/>
    <p:sldId id="301" r:id="rId33"/>
    <p:sldId id="307" r:id="rId34"/>
    <p:sldId id="275" r:id="rId35"/>
    <p:sldId id="276" r:id="rId36"/>
    <p:sldId id="277" r:id="rId37"/>
    <p:sldId id="278" r:id="rId38"/>
    <p:sldId id="279" r:id="rId39"/>
    <p:sldId id="303" r:id="rId40"/>
    <p:sldId id="308" r:id="rId41"/>
    <p:sldId id="310" r:id="rId42"/>
    <p:sldId id="311" r:id="rId43"/>
    <p:sldId id="312" r:id="rId44"/>
    <p:sldId id="313" r:id="rId45"/>
    <p:sldId id="315" r:id="rId46"/>
    <p:sldId id="30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314"/>
            <p14:sldId id="258"/>
            <p14:sldId id="261"/>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69"/>
            <p14:sldId id="270"/>
            <p14:sldId id="271"/>
            <p14:sldId id="272"/>
            <p14:sldId id="281"/>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 id="275"/>
            <p14:sldId id="276"/>
            <p14:sldId id="277"/>
            <p14:sldId id="278"/>
            <p14:sldId id="279"/>
          </p14:sldIdLst>
        </p14:section>
        <p14:section name="SQL Demonstrations" id="{D05665D4-CADC-463D-BF22-0C5258353C66}">
          <p14:sldIdLst>
            <p14:sldId id="303"/>
            <p14:sldId id="308"/>
            <p14:sldId id="310"/>
            <p14:sldId id="311"/>
            <p14:sldId id="312"/>
            <p14:sldId id="313"/>
            <p14:sldId id="315"/>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63636" autoAdjust="0"/>
  </p:normalViewPr>
  <p:slideViewPr>
    <p:cSldViewPr snapToGrid="0">
      <p:cViewPr varScale="1">
        <p:scale>
          <a:sx n="72" d="100"/>
          <a:sy n="72" d="100"/>
        </p:scale>
        <p:origin x="14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26</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27</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28</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29</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30</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34</a:t>
            </a:fld>
            <a:endParaRPr lang="en-US"/>
          </a:p>
        </p:txBody>
      </p:sp>
    </p:spTree>
    <p:extLst>
      <p:ext uri="{BB962C8B-B14F-4D97-AF65-F5344CB8AC3E}">
        <p14:creationId xmlns:p14="http://schemas.microsoft.com/office/powerpoint/2010/main" val="1092293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35</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36</a:t>
            </a:fld>
            <a:endParaRPr lang="en-US"/>
          </a:p>
        </p:txBody>
      </p:sp>
    </p:spTree>
    <p:extLst>
      <p:ext uri="{BB962C8B-B14F-4D97-AF65-F5344CB8AC3E}">
        <p14:creationId xmlns:p14="http://schemas.microsoft.com/office/powerpoint/2010/main" val="102456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6</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2016 release June 1, 2016</a:t>
            </a:r>
          </a:p>
        </p:txBody>
      </p:sp>
      <p:sp>
        <p:nvSpPr>
          <p:cNvPr id="4" name="Slide Number Placeholder 3"/>
          <p:cNvSpPr>
            <a:spLocks noGrp="1"/>
          </p:cNvSpPr>
          <p:nvPr>
            <p:ph type="sldNum" sz="quarter" idx="5"/>
          </p:nvPr>
        </p:nvSpPr>
        <p:spPr/>
        <p:txBody>
          <a:bodyPr/>
          <a:lstStyle/>
          <a:p>
            <a:fld id="{F0C9A646-AEF5-4904-9805-DE729D09A68E}" type="slidenum">
              <a:rPr lang="en-US" smtClean="0"/>
              <a:t>41</a:t>
            </a:fld>
            <a:endParaRPr lang="en-US"/>
          </a:p>
        </p:txBody>
      </p:sp>
    </p:spTree>
    <p:extLst>
      <p:ext uri="{BB962C8B-B14F-4D97-AF65-F5344CB8AC3E}">
        <p14:creationId xmlns:p14="http://schemas.microsoft.com/office/powerpoint/2010/main" val="2158882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TemporalAll</a:t>
            </a:r>
            <a:r>
              <a:rPr lang="en-US" b="1" i="0" dirty="0">
                <a:solidFill>
                  <a:srgbClr val="212121"/>
                </a:solidFill>
                <a:effectLst/>
                <a:latin typeface="open sans" panose="020B0606030504020204" pitchFamily="34" charset="0"/>
              </a:rPr>
              <a:t> </a:t>
            </a:r>
            <a:r>
              <a:rPr lang="en-US" b="0" i="0" dirty="0">
                <a:solidFill>
                  <a:srgbClr val="212121"/>
                </a:solidFill>
                <a:effectLst/>
                <a:latin typeface="open sans" panose="020B0606030504020204" pitchFamily="34" charset="0"/>
              </a:rPr>
              <a:t>returns all historical versions of the entities as well as their current state.</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TemporalAsOf</a:t>
            </a:r>
            <a:r>
              <a:rPr lang="en-US" b="0" i="0" dirty="0">
                <a:solidFill>
                  <a:srgbClr val="212121"/>
                </a:solidFill>
                <a:effectLst/>
                <a:latin typeface="open sans" panose="020B0606030504020204" pitchFamily="34" charset="0"/>
              </a:rPr>
              <a:t> returns elements that were present in database at a given point in time.</a:t>
            </a:r>
          </a:p>
          <a:p>
            <a:pPr algn="l">
              <a:buFont typeface="Arial" panose="020B0604020202020204" pitchFamily="34" charset="0"/>
              <a:buChar char="•"/>
            </a:pPr>
            <a:endParaRPr lang="en-US" b="0" i="0" dirty="0">
              <a:solidFill>
                <a:srgbClr val="212121"/>
              </a:solidFill>
              <a:effectLst/>
              <a:latin typeface="open sans" panose="020B0606030504020204" pitchFamily="34" charset="0"/>
            </a:endParaRPr>
          </a:p>
          <a:p>
            <a:pPr algn="l">
              <a:buFont typeface="Arial" panose="020B0604020202020204" pitchFamily="34" charset="0"/>
              <a:buChar char="•"/>
            </a:pPr>
            <a:r>
              <a:rPr lang="en-US" b="1" i="0" dirty="0" err="1">
                <a:solidFill>
                  <a:srgbClr val="212121"/>
                </a:solidFill>
                <a:effectLst/>
                <a:latin typeface="open sans" panose="020B0606030504020204" pitchFamily="34" charset="0"/>
              </a:rPr>
              <a:t>TemporalFromTo</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not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TemporalBetween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are not included, elements removed at the end point are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TemporalContainedIn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included.</a:t>
            </a:r>
          </a:p>
          <a:p>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43</a:t>
            </a:fld>
            <a:endParaRPr lang="en-US"/>
          </a:p>
        </p:txBody>
      </p:sp>
    </p:spTree>
    <p:extLst>
      <p:ext uri="{BB962C8B-B14F-4D97-AF65-F5344CB8AC3E}">
        <p14:creationId xmlns:p14="http://schemas.microsoft.com/office/powerpoint/2010/main" val="26903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7</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8</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p:txBody>
      </p:sp>
      <p:sp>
        <p:nvSpPr>
          <p:cNvPr id="4" name="Slide Number Placeholder 3"/>
          <p:cNvSpPr>
            <a:spLocks noGrp="1"/>
          </p:cNvSpPr>
          <p:nvPr>
            <p:ph type="sldNum" sz="quarter" idx="5"/>
          </p:nvPr>
        </p:nvSpPr>
        <p:spPr/>
        <p:txBody>
          <a:bodyPr/>
          <a:lstStyle/>
          <a:p>
            <a:fld id="{F0C9A646-AEF5-4904-9805-DE729D09A68E}" type="slidenum">
              <a:rPr lang="en-US" smtClean="0"/>
              <a:t>9</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19</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20</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21</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22</a:t>
            </a:fld>
            <a:endParaRPr lang="en-US"/>
          </a:p>
        </p:txBody>
      </p:sp>
    </p:spTree>
    <p:extLst>
      <p:ext uri="{BB962C8B-B14F-4D97-AF65-F5344CB8AC3E}">
        <p14:creationId xmlns:p14="http://schemas.microsoft.com/office/powerpoint/2010/main" val="1363473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3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3" r:id="rId10"/>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2CD10-CF16-C987-8C06-CE481A4A1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6380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Temporal Tables in Entity Framework</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244730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a:xfrm>
            <a:off x="839788" y="457200"/>
            <a:ext cx="4246562" cy="1600200"/>
          </a:xfrm>
        </p:spPr>
        <p:txBody>
          <a:bodyPr/>
          <a:lstStyle/>
          <a:p>
            <a:r>
              <a:rPr lang="en-US" dirty="0"/>
              <a:t>Temporal Tables in Entity Framework</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Support added in EF Core 6.0</a:t>
            </a:r>
          </a:p>
        </p:txBody>
      </p:sp>
    </p:spTree>
    <p:extLst>
      <p:ext uri="{BB962C8B-B14F-4D97-AF65-F5344CB8AC3E}">
        <p14:creationId xmlns:p14="http://schemas.microsoft.com/office/powerpoint/2010/main" val="2476397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6FE6-A950-6305-1DB3-8EE469E2735B}"/>
              </a:ext>
            </a:extLst>
          </p:cNvPr>
          <p:cNvSpPr>
            <a:spLocks noGrp="1"/>
          </p:cNvSpPr>
          <p:nvPr>
            <p:ph type="title"/>
          </p:nvPr>
        </p:nvSpPr>
        <p:spPr>
          <a:xfrm>
            <a:off x="838200" y="365125"/>
            <a:ext cx="10896600" cy="1325563"/>
          </a:xfrm>
        </p:spPr>
        <p:txBody>
          <a:bodyPr/>
          <a:lstStyle/>
          <a:p>
            <a:r>
              <a:rPr lang="en-US" dirty="0"/>
              <a:t>Temporal Tables in Entity Framework</a:t>
            </a:r>
          </a:p>
        </p:txBody>
      </p:sp>
      <p:pic>
        <p:nvPicPr>
          <p:cNvPr id="3" name="Picture 2">
            <a:extLst>
              <a:ext uri="{FF2B5EF4-FFF2-40B4-BE49-F238E27FC236}">
                <a16:creationId xmlns:a16="http://schemas.microsoft.com/office/drawing/2014/main" id="{EF165683-CE24-3961-F2BB-11693A9C5A84}"/>
              </a:ext>
            </a:extLst>
          </p:cNvPr>
          <p:cNvPicPr>
            <a:picLocks noChangeAspect="1"/>
          </p:cNvPicPr>
          <p:nvPr/>
        </p:nvPicPr>
        <p:blipFill>
          <a:blip r:embed="rId3"/>
          <a:stretch>
            <a:fillRect/>
          </a:stretch>
        </p:blipFill>
        <p:spPr>
          <a:xfrm>
            <a:off x="1904415" y="2338235"/>
            <a:ext cx="8383170" cy="2181529"/>
          </a:xfrm>
          <a:prstGeom prst="rect">
            <a:avLst/>
          </a:prstGeom>
        </p:spPr>
      </p:pic>
    </p:spTree>
    <p:extLst>
      <p:ext uri="{BB962C8B-B14F-4D97-AF65-F5344CB8AC3E}">
        <p14:creationId xmlns:p14="http://schemas.microsoft.com/office/powerpoint/2010/main" val="3600641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7-5AF3-37D5-BACA-201CF15F53B6}"/>
              </a:ext>
            </a:extLst>
          </p:cNvPr>
          <p:cNvSpPr>
            <a:spLocks noGrp="1"/>
          </p:cNvSpPr>
          <p:nvPr>
            <p:ph type="title"/>
          </p:nvPr>
        </p:nvSpPr>
        <p:spPr>
          <a:xfrm>
            <a:off x="838200" y="365125"/>
            <a:ext cx="10858500" cy="1325563"/>
          </a:xfrm>
        </p:spPr>
        <p:txBody>
          <a:bodyPr/>
          <a:lstStyle/>
          <a:p>
            <a:r>
              <a:rPr lang="en-US" dirty="0"/>
              <a:t>Temporal Tables in Entity Framework</a:t>
            </a:r>
          </a:p>
        </p:txBody>
      </p:sp>
      <p:sp>
        <p:nvSpPr>
          <p:cNvPr id="3" name="Content Placeholder 2">
            <a:extLst>
              <a:ext uri="{FF2B5EF4-FFF2-40B4-BE49-F238E27FC236}">
                <a16:creationId xmlns:a16="http://schemas.microsoft.com/office/drawing/2014/main" id="{CB99ADAE-ADBD-25C9-4205-C31FF7285D3D}"/>
              </a:ext>
            </a:extLst>
          </p:cNvPr>
          <p:cNvSpPr>
            <a:spLocks noGrp="1"/>
          </p:cNvSpPr>
          <p:nvPr>
            <p:ph idx="1"/>
          </p:nvPr>
        </p:nvSpPr>
        <p:spPr/>
        <p:txBody>
          <a:bodyPr/>
          <a:lstStyle/>
          <a:p>
            <a:r>
              <a:rPr lang="en-US" dirty="0"/>
              <a:t>Creation of temporal tables using EF Core migrations</a:t>
            </a:r>
          </a:p>
          <a:p>
            <a:r>
              <a:rPr lang="en-US" dirty="0"/>
              <a:t>Transformations of existing tables into temporal tables</a:t>
            </a:r>
          </a:p>
          <a:p>
            <a:r>
              <a:rPr lang="en-US" dirty="0"/>
              <a:t>Querying historical data</a:t>
            </a:r>
          </a:p>
          <a:p>
            <a:r>
              <a:rPr lang="en-US" dirty="0"/>
              <a:t>Restoring data from some point in the past</a:t>
            </a:r>
          </a:p>
        </p:txBody>
      </p:sp>
    </p:spTree>
    <p:extLst>
      <p:ext uri="{BB962C8B-B14F-4D97-AF65-F5344CB8AC3E}">
        <p14:creationId xmlns:p14="http://schemas.microsoft.com/office/powerpoint/2010/main" val="3231113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B1F-8649-0C9E-6F6D-6D7CF84D2E45}"/>
              </a:ext>
            </a:extLst>
          </p:cNvPr>
          <p:cNvSpPr>
            <a:spLocks noGrp="1"/>
          </p:cNvSpPr>
          <p:nvPr>
            <p:ph type="title"/>
          </p:nvPr>
        </p:nvSpPr>
        <p:spPr/>
        <p:txBody>
          <a:bodyPr/>
          <a:lstStyle/>
          <a:p>
            <a:r>
              <a:rPr lang="en-US" dirty="0"/>
              <a:t>LINQ Extension Methods</a:t>
            </a:r>
          </a:p>
        </p:txBody>
      </p:sp>
      <p:sp>
        <p:nvSpPr>
          <p:cNvPr id="5" name="Rectangle: Rounded Corners 4">
            <a:extLst>
              <a:ext uri="{FF2B5EF4-FFF2-40B4-BE49-F238E27FC236}">
                <a16:creationId xmlns:a16="http://schemas.microsoft.com/office/drawing/2014/main" id="{49718A88-CA24-D84D-361F-EF3127CF6016}"/>
              </a:ext>
            </a:extLst>
          </p:cNvPr>
          <p:cNvSpPr/>
          <p:nvPr/>
        </p:nvSpPr>
        <p:spPr>
          <a:xfrm>
            <a:off x="43392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TemporalBetween</a:t>
            </a:r>
            <a:endParaRPr lang="en-US" sz="2800" b="1" dirty="0">
              <a:solidFill>
                <a:srgbClr val="43127F"/>
              </a:solidFill>
            </a:endParaRPr>
          </a:p>
        </p:txBody>
      </p:sp>
      <p:sp>
        <p:nvSpPr>
          <p:cNvPr id="7" name="Rectangle: Rounded Corners 6">
            <a:extLst>
              <a:ext uri="{FF2B5EF4-FFF2-40B4-BE49-F238E27FC236}">
                <a16:creationId xmlns:a16="http://schemas.microsoft.com/office/drawing/2014/main" id="{E1E9968F-B5D7-841A-2F89-B9530A40DA9E}"/>
              </a:ext>
            </a:extLst>
          </p:cNvPr>
          <p:cNvSpPr/>
          <p:nvPr/>
        </p:nvSpPr>
        <p:spPr>
          <a:xfrm>
            <a:off x="83397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TemporalContainedIn</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458F8429-9AC3-E714-196F-6BCC6C9FF3C8}"/>
              </a:ext>
            </a:extLst>
          </p:cNvPr>
          <p:cNvSpPr/>
          <p:nvPr/>
        </p:nvSpPr>
        <p:spPr>
          <a:xfrm>
            <a:off x="338750" y="3866322"/>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TemporalFromTo</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ACF3125C-C4CF-CCC0-1804-AECA40B16A1F}"/>
              </a:ext>
            </a:extLst>
          </p:cNvPr>
          <p:cNvSpPr/>
          <p:nvPr/>
        </p:nvSpPr>
        <p:spPr>
          <a:xfrm>
            <a:off x="22056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TemporalAll</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455F9ABD-1F08-8723-193D-DC7CC7B3FDF1}"/>
              </a:ext>
            </a:extLst>
          </p:cNvPr>
          <p:cNvSpPr/>
          <p:nvPr/>
        </p:nvSpPr>
        <p:spPr>
          <a:xfrm>
            <a:off x="64728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TemporalAsOf</a:t>
            </a:r>
            <a:endParaRPr lang="en-US" sz="2800" b="1" dirty="0">
              <a:solidFill>
                <a:srgbClr val="43127F"/>
              </a:solidFill>
            </a:endParaRPr>
          </a:p>
        </p:txBody>
      </p:sp>
    </p:spTree>
    <p:extLst>
      <p:ext uri="{BB962C8B-B14F-4D97-AF65-F5344CB8AC3E}">
        <p14:creationId xmlns:p14="http://schemas.microsoft.com/office/powerpoint/2010/main" val="4057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4946</TotalTime>
  <Words>1864</Words>
  <Application>Microsoft Office PowerPoint</Application>
  <PresentationFormat>Widescreen</PresentationFormat>
  <Paragraphs>372</Paragraphs>
  <Slides>44</Slides>
  <Notes>21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Consolas</vt:lpstr>
      <vt:lpstr>Kamerik205 8</vt:lpstr>
      <vt:lpstr>open sans</vt:lpstr>
      <vt:lpstr>Master</vt:lpstr>
      <vt:lpstr>Dark Background</vt:lpstr>
      <vt:lpstr>Title</vt:lpstr>
      <vt:lpstr>PowerPoint Presentation</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PowerPoint Presentation</vt:lpstr>
      <vt:lpstr>PowerPoint Presentation</vt:lpstr>
      <vt:lpstr>PowerPoint Presentation</vt:lpstr>
      <vt:lpstr>PowerPoint Presentation</vt:lpstr>
      <vt:lpstr>Why use temporal tables?</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Auditing</vt:lpstr>
      <vt:lpstr>Reconstructing State</vt:lpstr>
      <vt:lpstr>Calculating Trends</vt:lpstr>
      <vt:lpstr>Slowly Changing Dimensions</vt:lpstr>
      <vt:lpstr>Accidental Recovery</vt:lpstr>
      <vt:lpstr>PowerPoint Presentation</vt:lpstr>
      <vt:lpstr>Time to Engage</vt:lpstr>
      <vt:lpstr>Temporal Tables in Entity Framework</vt:lpstr>
      <vt:lpstr>Temporal Tables in Entity Framework</vt:lpstr>
      <vt:lpstr>Temporal Tables in Entity Framework</vt:lpstr>
      <vt:lpstr>Temporal Tables in Entity Framework</vt:lpstr>
      <vt:lpstr>LINQ Extension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14</cp:revision>
  <dcterms:created xsi:type="dcterms:W3CDTF">2022-07-09T20:27:23Z</dcterms:created>
  <dcterms:modified xsi:type="dcterms:W3CDTF">2022-08-06T14:08:18Z</dcterms:modified>
</cp:coreProperties>
</file>